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 panose="020B0604020202020204" charset="0"/>
      <p:regular r:id="rId21"/>
    </p:embeddedFont>
    <p:embeddedFont>
      <p:font typeface="Computer Says No" panose="020B0604020202020204" charset="0"/>
      <p:regular r:id="rId22"/>
    </p:embeddedFont>
    <p:embeddedFont>
      <p:font typeface="DejaVu Serif" panose="020B0604020202020204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Light" panose="000004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89932" autoAdjust="0"/>
  </p:normalViewPr>
  <p:slideViewPr>
    <p:cSldViewPr>
      <p:cViewPr varScale="1">
        <p:scale>
          <a:sx n="43" d="100"/>
          <a:sy n="43" d="100"/>
        </p:scale>
        <p:origin x="500" y="-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svg"/><Relationship Id="rId4" Type="http://schemas.openxmlformats.org/officeDocument/2006/relationships/image" Target="../media/image23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27808" y="4463168"/>
            <a:ext cx="8127324" cy="252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50925" y="3372520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ARTIFICIAL INTELLIGENCE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FA7869-1631-C6E5-9B47-3A7CF713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6829425"/>
            <a:ext cx="7772400" cy="2267203"/>
          </a:xfrm>
        </p:spPr>
        <p:txBody>
          <a:bodyPr>
            <a:normAutofit fontScale="90000"/>
          </a:bodyPr>
          <a:lstStyle/>
          <a:p>
            <a:r>
              <a:rPr lang="en-US" dirty="0"/>
              <a:t>BY-Arnav bhatia 02114811622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tanmay</a:t>
            </a:r>
            <a:r>
              <a:rPr lang="en-US" dirty="0"/>
              <a:t> Bansal 02214811622</a:t>
            </a:r>
            <a:br>
              <a:rPr lang="en-US" dirty="0"/>
            </a:br>
            <a:r>
              <a:rPr lang="en-US" dirty="0"/>
              <a:t>Aiml-2</a:t>
            </a:r>
            <a:r>
              <a:rPr lang="en-US" baseline="30000" dirty="0"/>
              <a:t>nd</a:t>
            </a:r>
            <a:r>
              <a:rPr lang="en-US" dirty="0"/>
              <a:t> year</a:t>
            </a:r>
            <a:br>
              <a:rPr lang="en-US" dirty="0"/>
            </a:br>
            <a:r>
              <a:rPr lang="en-US" dirty="0" err="1"/>
              <a:t>Submited</a:t>
            </a:r>
            <a:r>
              <a:rPr lang="en-US" dirty="0"/>
              <a:t> to –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gunjAN</a:t>
            </a:r>
            <a:r>
              <a:rPr lang="en-US" dirty="0"/>
              <a:t> CHUGH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9048" y="682976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8" y="0"/>
                </a:lnTo>
                <a:lnTo>
                  <a:pt x="14684628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2828" y="3996233"/>
            <a:ext cx="10469841" cy="3131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Deployment: Make the assistant available for use on various desktop platforms.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Requirement Analysis: Identify user needs and functionalities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Implementation: Develop the assistant using Python and relevant libraries.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endParaRPr lang="en-US" sz="218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42828" y="6193228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Maintenance: Provide ongoing support, updates, and improvements based on user feedback.</a:t>
            </a:r>
          </a:p>
          <a:p>
            <a:pPr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26777" y="3202875"/>
            <a:ext cx="6852670" cy="5945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r>
              <a:rPr lang="en-US" sz="3354">
                <a:solidFill>
                  <a:srgbClr val="FFFFFF"/>
                </a:solidFill>
                <a:latin typeface="Canva Sans Bold"/>
              </a:rPr>
              <a:t>pyttsx3</a:t>
            </a:r>
          </a:p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r>
              <a:rPr lang="en-US" sz="3354">
                <a:solidFill>
                  <a:srgbClr val="FFFFFF"/>
                </a:solidFill>
                <a:latin typeface="Canva Sans Bold"/>
              </a:rPr>
              <a:t>speech_recognition </a:t>
            </a:r>
          </a:p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r>
              <a:rPr lang="en-US" sz="3354">
                <a:solidFill>
                  <a:srgbClr val="FFFFFF"/>
                </a:solidFill>
                <a:latin typeface="Canva Sans Bold"/>
              </a:rPr>
              <a:t> datetime</a:t>
            </a:r>
          </a:p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r>
              <a:rPr lang="en-US" sz="3354">
                <a:solidFill>
                  <a:srgbClr val="FFFFFF"/>
                </a:solidFill>
                <a:latin typeface="Canva Sans Bold"/>
              </a:rPr>
              <a:t> wikipedia</a:t>
            </a:r>
          </a:p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r>
              <a:rPr lang="en-US" sz="3354">
                <a:solidFill>
                  <a:srgbClr val="FFFFFF"/>
                </a:solidFill>
                <a:latin typeface="Canva Sans Bold"/>
              </a:rPr>
              <a:t>webbrowser</a:t>
            </a:r>
          </a:p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r>
              <a:rPr lang="en-US" sz="3354">
                <a:solidFill>
                  <a:srgbClr val="FFFFFF"/>
                </a:solidFill>
                <a:latin typeface="Canva Sans Bold"/>
              </a:rPr>
              <a:t> os</a:t>
            </a:r>
          </a:p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r>
              <a:rPr lang="en-US" sz="3354">
                <a:solidFill>
                  <a:srgbClr val="FFFFFF"/>
                </a:solidFill>
                <a:latin typeface="Canva Sans Bold"/>
              </a:rPr>
              <a:t>AppOpener </a:t>
            </a:r>
          </a:p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r>
              <a:rPr lang="en-US" sz="3354">
                <a:solidFill>
                  <a:srgbClr val="FFFFFF"/>
                </a:solidFill>
                <a:latin typeface="Canva Sans Bold"/>
              </a:rPr>
              <a:t>googlesearch</a:t>
            </a:r>
          </a:p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r>
              <a:rPr lang="en-US" sz="3354">
                <a:solidFill>
                  <a:srgbClr val="FFFFFF"/>
                </a:solidFill>
                <a:latin typeface="Canva Sans Bold"/>
              </a:rPr>
              <a:t>pywhatkit </a:t>
            </a:r>
          </a:p>
          <a:p>
            <a:pPr marL="724147" lvl="1" indent="-362073" algn="ctr">
              <a:lnSpc>
                <a:spcPts val="4695"/>
              </a:lnSpc>
              <a:buFont typeface="Arial"/>
              <a:buChar char="•"/>
            </a:pPr>
            <a:endParaRPr lang="en-US" sz="3354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2423794"/>
            <a:ext cx="7315200" cy="931025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75493" y="554819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82316" y="7605595"/>
            <a:ext cx="3657600" cy="1941853"/>
          </a:xfrm>
          <a:custGeom>
            <a:avLst/>
            <a:gdLst/>
            <a:ahLst/>
            <a:cxnLst/>
            <a:rect l="l" t="t" r="r" b="b"/>
            <a:pathLst>
              <a:path w="3657600" h="1941853">
                <a:moveTo>
                  <a:pt x="0" y="0"/>
                </a:moveTo>
                <a:lnTo>
                  <a:pt x="3657600" y="0"/>
                </a:lnTo>
                <a:lnTo>
                  <a:pt x="3657600" y="1941853"/>
                </a:lnTo>
                <a:lnTo>
                  <a:pt x="0" y="1941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26777" y="8825793"/>
            <a:ext cx="7315200" cy="172905"/>
          </a:xfrm>
          <a:custGeom>
            <a:avLst/>
            <a:gdLst/>
            <a:ahLst/>
            <a:cxnLst/>
            <a:rect l="l" t="t" r="r" b="b"/>
            <a:pathLst>
              <a:path w="7315200" h="172905">
                <a:moveTo>
                  <a:pt x="0" y="0"/>
                </a:moveTo>
                <a:lnTo>
                  <a:pt x="7315200" y="0"/>
                </a:lnTo>
                <a:lnTo>
                  <a:pt x="7315200" y="172905"/>
                </a:lnTo>
                <a:lnTo>
                  <a:pt x="0" y="172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92591" y="0"/>
            <a:ext cx="5820647" cy="1649183"/>
          </a:xfrm>
          <a:custGeom>
            <a:avLst/>
            <a:gdLst/>
            <a:ahLst/>
            <a:cxnLst/>
            <a:rect l="l" t="t" r="r" b="b"/>
            <a:pathLst>
              <a:path w="5820647" h="1649183">
                <a:moveTo>
                  <a:pt x="0" y="0"/>
                </a:moveTo>
                <a:lnTo>
                  <a:pt x="5820647" y="0"/>
                </a:lnTo>
                <a:lnTo>
                  <a:pt x="5820647" y="1649183"/>
                </a:lnTo>
                <a:lnTo>
                  <a:pt x="0" y="1649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53491" y="857250"/>
            <a:ext cx="8039100" cy="152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500" dirty="0">
                <a:solidFill>
                  <a:srgbClr val="FFFFFF"/>
                </a:solidFill>
                <a:latin typeface="Canva Sans Bold"/>
              </a:rPr>
              <a:t>Libraries used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BADA1-0589-5F26-840C-7FBF1F82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00500" y="-4000500"/>
            <a:ext cx="10286997" cy="18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5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58174-81A3-76FC-CFB1-7BE63C587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0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FED87-FA7D-AC0F-33D4-96FD1A659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1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78339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2077" y="6625950"/>
            <a:ext cx="9656015" cy="12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0" dirty="0">
                <a:solidFill>
                  <a:schemeClr val="bg1"/>
                </a:solidFill>
                <a:latin typeface="DejaVu Serif"/>
              </a:rPr>
              <a:t>ARNAV BHATIA -02114811622</a:t>
            </a:r>
          </a:p>
          <a:p>
            <a:pPr algn="ctr">
              <a:lnSpc>
                <a:spcPts val="5194"/>
              </a:lnSpc>
              <a:spcBef>
                <a:spcPct val="0"/>
              </a:spcBef>
            </a:pPr>
            <a:r>
              <a:rPr lang="en-US" sz="3710" dirty="0">
                <a:solidFill>
                  <a:schemeClr val="bg1"/>
                </a:solidFill>
                <a:latin typeface="DejaVu Serif"/>
              </a:rPr>
              <a:t>TANMAY BANSAL- 02214811622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236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5299" y="4148476"/>
            <a:ext cx="6347116" cy="563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4701" lvl="1" indent="-342350">
              <a:lnSpc>
                <a:spcPts val="4439"/>
              </a:lnSpc>
              <a:buFont typeface="Arial"/>
              <a:buChar char="•"/>
            </a:pPr>
            <a:r>
              <a:rPr lang="en-US" sz="3171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marL="684701" lvl="1" indent="-342350">
              <a:lnSpc>
                <a:spcPts val="4439"/>
              </a:lnSpc>
              <a:buFont typeface="Arial"/>
              <a:buChar char="•"/>
            </a:pPr>
            <a:r>
              <a:rPr lang="en-US" sz="3171">
                <a:solidFill>
                  <a:srgbClr val="FFFFFF"/>
                </a:solidFill>
                <a:latin typeface="Poppins Light"/>
              </a:rPr>
              <a:t>Statement about the problem</a:t>
            </a:r>
          </a:p>
          <a:p>
            <a:pPr marL="684701" lvl="1" indent="-342350">
              <a:lnSpc>
                <a:spcPts val="4439"/>
              </a:lnSpc>
              <a:buFont typeface="Arial"/>
              <a:buChar char="•"/>
            </a:pPr>
            <a:r>
              <a:rPr lang="en-US" sz="3171">
                <a:solidFill>
                  <a:srgbClr val="FFFFFF"/>
                </a:solidFill>
                <a:latin typeface="Poppins Light"/>
              </a:rPr>
              <a:t>why is the particular topic chosen</a:t>
            </a:r>
          </a:p>
          <a:p>
            <a:pPr marL="684701" lvl="1" indent="-342350">
              <a:lnSpc>
                <a:spcPts val="4439"/>
              </a:lnSpc>
              <a:buFont typeface="Arial"/>
              <a:buChar char="•"/>
            </a:pPr>
            <a:r>
              <a:rPr lang="en-US" sz="3171">
                <a:solidFill>
                  <a:srgbClr val="FFFFFF"/>
                </a:solidFill>
                <a:latin typeface="Poppins Light"/>
              </a:rPr>
              <a:t>Project Objectives &amp; Scope</a:t>
            </a:r>
          </a:p>
          <a:p>
            <a:pPr marL="684701" lvl="1" indent="-342350">
              <a:lnSpc>
                <a:spcPts val="4439"/>
              </a:lnSpc>
              <a:buFont typeface="Arial"/>
              <a:buChar char="•"/>
            </a:pPr>
            <a:r>
              <a:rPr lang="en-US" sz="3171">
                <a:solidFill>
                  <a:srgbClr val="FFFFFF"/>
                </a:solidFill>
                <a:latin typeface="Poppins Light"/>
              </a:rPr>
              <a:t> Methodology</a:t>
            </a:r>
          </a:p>
          <a:p>
            <a:pPr marL="684701" lvl="1" indent="-342350">
              <a:lnSpc>
                <a:spcPts val="4439"/>
              </a:lnSpc>
              <a:buFont typeface="Arial"/>
              <a:buChar char="•"/>
            </a:pPr>
            <a:r>
              <a:rPr lang="en-US" sz="3171">
                <a:solidFill>
                  <a:srgbClr val="FFFFFF"/>
                </a:solidFill>
                <a:latin typeface="Poppins Light"/>
              </a:rPr>
              <a:t>Hardware and software</a:t>
            </a:r>
          </a:p>
          <a:p>
            <a:pPr marL="684701" lvl="1" indent="-342350">
              <a:lnSpc>
                <a:spcPts val="4439"/>
              </a:lnSpc>
              <a:buFont typeface="Arial"/>
              <a:buChar char="•"/>
            </a:pPr>
            <a:r>
              <a:rPr lang="en-US" sz="3171">
                <a:solidFill>
                  <a:srgbClr val="FFFFFF"/>
                </a:solidFill>
                <a:latin typeface="Poppins Light"/>
              </a:rPr>
              <a:t>Outputs</a:t>
            </a:r>
          </a:p>
          <a:p>
            <a:pPr>
              <a:lnSpc>
                <a:spcPts val="4439"/>
              </a:lnSpc>
            </a:pPr>
            <a:endParaRPr lang="en-US" sz="317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15392" y="4342065"/>
            <a:ext cx="738209" cy="380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02555" y="1222001"/>
            <a:ext cx="7456745" cy="6013504"/>
          </a:xfrm>
          <a:custGeom>
            <a:avLst/>
            <a:gdLst/>
            <a:ahLst/>
            <a:cxnLst/>
            <a:rect l="l" t="t" r="r" b="b"/>
            <a:pathLst>
              <a:path w="7456745" h="6013504">
                <a:moveTo>
                  <a:pt x="0" y="0"/>
                </a:moveTo>
                <a:lnTo>
                  <a:pt x="7456745" y="0"/>
                </a:lnTo>
                <a:lnTo>
                  <a:pt x="7456745" y="6013504"/>
                </a:lnTo>
                <a:lnTo>
                  <a:pt x="0" y="6013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1666875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720" y="3109302"/>
            <a:ext cx="6920791" cy="508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In the contemporary landscape of digital technology, the integration of intelligent and user-centric systems has become paramount to enhance the efficiency and ease of human-computer interactions. Desktop assistants, also known as virtual assistants, represent a significant stride in this direction by providing users with a multifunctional and personalized tool right at their fingertips. This project revolves around the development of a sophisticated desktop assistant using the Python programming language, aiming to amalgamate convenience, functionality, and adaptability in a single, cohesive application.</a:t>
            </a:r>
          </a:p>
          <a:p>
            <a:pPr>
              <a:lnSpc>
                <a:spcPts val="2923"/>
              </a:lnSpc>
            </a:pPr>
            <a:endParaRPr lang="en-US" sz="2088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5551" y="260152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63228" y="-2163135"/>
            <a:ext cx="5586558" cy="4764655"/>
          </a:xfrm>
          <a:custGeom>
            <a:avLst/>
            <a:gdLst/>
            <a:ahLst/>
            <a:cxnLst/>
            <a:rect l="l" t="t" r="r" b="b"/>
            <a:pathLst>
              <a:path w="5586558" h="4764655">
                <a:moveTo>
                  <a:pt x="0" y="0"/>
                </a:moveTo>
                <a:lnTo>
                  <a:pt x="5586558" y="0"/>
                </a:lnTo>
                <a:lnTo>
                  <a:pt x="5586558" y="4764655"/>
                </a:lnTo>
                <a:lnTo>
                  <a:pt x="0" y="4764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48635" y="1162069"/>
            <a:ext cx="8512282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74730" y="2659440"/>
            <a:ext cx="9584570" cy="538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9"/>
              </a:lnSpc>
            </a:pPr>
            <a:r>
              <a:rPr lang="en-US" sz="1919">
                <a:solidFill>
                  <a:srgbClr val="FFFFFF"/>
                </a:solidFill>
                <a:latin typeface="Poppins Light"/>
              </a:rPr>
              <a:t>The contemporary digital landscape is inundated with a myriad of tasks and information, leading to a growing need for an intelligent and context-aware solution to assist users in managing their desktop activities. Traditional desktop interfaces often lack the sophistication required to adapt to user preferences, comprehend natural language commands, and perform a wide array of tasks seamlessly. This inadequacy results in a less optimized and user-friendly computing experience, where users are burdened with the intricacies of navigating through their systems, searching for information, and performing routine actions.The core problem lies in the absence of a centralized and intelligent system that can understand and respond to user commands in a personalized manner. Existing desktop interfaces often require users to manually execute tasks, search for information, and manage applications, leading to a time-consuming and less intuitive interaction model.</a:t>
            </a:r>
          </a:p>
          <a:p>
            <a:pPr>
              <a:lnSpc>
                <a:spcPts val="3109"/>
              </a:lnSpc>
            </a:pPr>
            <a:endParaRPr lang="en-US" sz="1919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59814" y="879847"/>
            <a:ext cx="9610678" cy="211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KEY CHALLENGES WITH CURRENT DESKTOP 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370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Complexity of Commands: Users are constrained by the need to remember specific commands and navigate through complex menu structures, hindering the natural and intuitive interaction with the desktop environment.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370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Integration of Technologies: Integrating technologies such as speech recognition, NLP, and task automation into a cohesive and user-friendly desktop assistant presents a significant technical challenge.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121512" cy="333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Manual Task Execution: Users are often burdened with the manual execution of routine tasks, such as opening applications, searching for files, or setting reminders, leading to a less streamlined and efficient workflow.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370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 dirty="0">
                <a:solidFill>
                  <a:srgbClr val="FFFFFF"/>
                </a:solidFill>
                <a:latin typeface="Poppins Light"/>
              </a:rPr>
              <a:t>Limited Personalization: Traditional desktop interfaces lack the ability to adapt to individual user preferences,1.resulting in a one-size-fits-all approach that may not align with the diverse needs and workflows of users.</a:t>
            </a:r>
          </a:p>
          <a:p>
            <a:pPr algn="ctr">
              <a:lnSpc>
                <a:spcPts val="2999"/>
              </a:lnSpc>
            </a:pPr>
            <a:endParaRPr lang="en-US" sz="1851" dirty="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91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Develop a desktop assistant capable of understanding voice and text-based commands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182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Implement functionalities such as opening applications, searching the web, setting reminders, and providing real-time information.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Design a modular and extensible architecture to enable easy integration of new features.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14351" y="2766591"/>
            <a:ext cx="7382884" cy="464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6866E1"/>
                </a:solidFill>
                <a:latin typeface="Computer Says No"/>
              </a:rPr>
              <a:t>PROJECT SCOPE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99328" y="1400683"/>
            <a:ext cx="5646292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CONTINUOUS LEARNING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70991" y="3323459"/>
            <a:ext cx="5706507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INCREASED EFFICIENCY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58716" y="5247406"/>
            <a:ext cx="3177664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AUTOMATION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87053" y="7237219"/>
            <a:ext cx="4605796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ENHANCED ACCURACY</a:t>
            </a:r>
          </a:p>
        </p:txBody>
      </p:sp>
      <p:sp>
        <p:nvSpPr>
          <p:cNvPr id="13" name="Freeform 13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35214"/>
            <a:ext cx="8652476" cy="190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HARDWARE AND SOFTWARE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31997" y="2720025"/>
            <a:ext cx="8223524" cy="51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Software:</a:t>
            </a:r>
          </a:p>
          <a:p>
            <a:pPr marL="496976" lvl="1" indent="-248488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Python programming language.</a:t>
            </a:r>
          </a:p>
          <a:p>
            <a:pPr marL="496976" lvl="1" indent="-248488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Speech recognition libraries (e.g., SpeechRecognition)..</a:t>
            </a:r>
          </a:p>
          <a:p>
            <a:pPr marL="496976" lvl="1" indent="-248488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Text-to-speech libraries (e.g., pyttsx3).</a:t>
            </a:r>
          </a:p>
          <a:p>
            <a:pPr marL="496976" lvl="1" indent="-248488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Integrated Development Environment (IDE) for Python (e.g., VSCode, PyCharm).</a:t>
            </a:r>
          </a:p>
          <a:p>
            <a:pPr marL="496976" lvl="1" indent="-248488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Version control system (e.g., Git) for collaborative development.</a:t>
            </a:r>
          </a:p>
          <a:p>
            <a:pPr marL="496976" lvl="1" indent="-248488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Use some other basic libraries (eg os, appopener).</a:t>
            </a:r>
          </a:p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77796" y="-3555811"/>
            <a:ext cx="8754848" cy="7198430"/>
          </a:xfrm>
          <a:custGeom>
            <a:avLst/>
            <a:gdLst/>
            <a:ahLst/>
            <a:cxnLst/>
            <a:rect l="l" t="t" r="r" b="b"/>
            <a:pathLst>
              <a:path w="8754848" h="7198430">
                <a:moveTo>
                  <a:pt x="0" y="0"/>
                </a:moveTo>
                <a:lnTo>
                  <a:pt x="8754848" y="0"/>
                </a:lnTo>
                <a:lnTo>
                  <a:pt x="8754848" y="7198430"/>
                </a:lnTo>
                <a:lnTo>
                  <a:pt x="0" y="7198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1323" y="2636169"/>
            <a:ext cx="8223524" cy="232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Hardware:</a:t>
            </a:r>
          </a:p>
          <a:p>
            <a:pPr marL="496976" lvl="1" indent="-248488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Desktop or Laptop computer running Windows, macOS, or Linux.</a:t>
            </a:r>
          </a:p>
          <a:p>
            <a:pPr marL="496976" lvl="1" indent="-248488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Microphone (for voice-based interactions).</a:t>
            </a:r>
          </a:p>
          <a:p>
            <a:pPr>
              <a:lnSpc>
                <a:spcPts val="3729"/>
              </a:lnSpc>
            </a:pPr>
            <a:endParaRPr lang="en-US" sz="2301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668</Words>
  <Application>Microsoft Office PowerPoint</Application>
  <PresentationFormat>Custom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Computer Says No</vt:lpstr>
      <vt:lpstr>Poppins Light</vt:lpstr>
      <vt:lpstr>Canva Sans Bold</vt:lpstr>
      <vt:lpstr>DejaVu Serif</vt:lpstr>
      <vt:lpstr>Calibri</vt:lpstr>
      <vt:lpstr>Arial</vt:lpstr>
      <vt:lpstr>Poppins</vt:lpstr>
      <vt:lpstr>Office Theme</vt:lpstr>
      <vt:lpstr>BY-Arnav bhatia 02114811622       tanmay Bansal 02214811622 Aiml-2nd year Submited to – ms gunjAN CHUGH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sachin bhatia</dc:creator>
  <cp:lastModifiedBy>ARNAV BHATIA</cp:lastModifiedBy>
  <cp:revision>5</cp:revision>
  <dcterms:created xsi:type="dcterms:W3CDTF">2006-08-16T00:00:00Z</dcterms:created>
  <dcterms:modified xsi:type="dcterms:W3CDTF">2023-12-07T14:30:23Z</dcterms:modified>
  <dc:identifier>DAF2FUgcta0</dc:identifier>
</cp:coreProperties>
</file>